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9" r:id="rId1"/>
  </p:sldMasterIdLst>
  <p:notesMasterIdLst>
    <p:notesMasterId r:id="rId10"/>
  </p:notesMasterIdLst>
  <p:sldIdLst>
    <p:sldId id="256" r:id="rId2"/>
    <p:sldId id="257" r:id="rId3"/>
    <p:sldId id="258" r:id="rId4"/>
    <p:sldId id="259" r:id="rId5"/>
    <p:sldId id="262" r:id="rId6"/>
    <p:sldId id="260" r:id="rId7"/>
    <p:sldId id="261"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5" autoAdjust="0"/>
    <p:restoredTop sz="94434" autoAdjust="0"/>
  </p:normalViewPr>
  <p:slideViewPr>
    <p:cSldViewPr snapToGrid="0">
      <p:cViewPr varScale="1">
        <p:scale>
          <a:sx n="63" d="100"/>
          <a:sy n="63" d="100"/>
        </p:scale>
        <p:origin x="84" y="4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0F3196-B5A7-4E7D-90E6-1EB955DDC806}" type="datetimeFigureOut">
              <a:rPr lang="en-GB" smtClean="0"/>
              <a:t>15/11/2020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71F80A-DC8C-4C3B-B22F-397172A11BD4}" type="slidenum">
              <a:rPr lang="en-GB" smtClean="0"/>
              <a:t>‹#›</a:t>
            </a:fld>
            <a:endParaRPr lang="en-GB"/>
          </a:p>
        </p:txBody>
      </p:sp>
    </p:spTree>
    <p:extLst>
      <p:ext uri="{BB962C8B-B14F-4D97-AF65-F5344CB8AC3E}">
        <p14:creationId xmlns:p14="http://schemas.microsoft.com/office/powerpoint/2010/main" val="19014647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line with Grand Challenge we seek to make solar energy affordable by providing solar products that are affordable in terms of costs, sustainability and access.</a:t>
            </a:r>
            <a:r>
              <a:rPr lang="en-GB" baseline="0" dirty="0"/>
              <a:t> </a:t>
            </a:r>
            <a:r>
              <a:rPr lang="en-GB" dirty="0"/>
              <a:t>The over-growing need for affordable, efficient, carbon free energy source is a lasting problem that needs to be solved.</a:t>
            </a:r>
            <a:r>
              <a:rPr lang="en-GB" baseline="0" dirty="0"/>
              <a:t> </a:t>
            </a:r>
            <a:r>
              <a:rPr lang="en-GB" dirty="0"/>
              <a:t>Solar energy which is efficient and readily available is neither accessible nor affordable for use by individuals rendering them to be entirely dependent on the highly expensive electric grid which sometime is not available. </a:t>
            </a:r>
            <a:r>
              <a:rPr lang="en-GB" baseline="0" dirty="0"/>
              <a:t> </a:t>
            </a:r>
            <a:r>
              <a:rPr lang="en-GB" dirty="0"/>
              <a:t>Making solar energy affordable by provision of affordable solar panels remains to be an</a:t>
            </a:r>
            <a:r>
              <a:rPr lang="en-GB" baseline="0" dirty="0"/>
              <a:t> issue which </a:t>
            </a:r>
            <a:r>
              <a:rPr lang="en-GB" dirty="0"/>
              <a:t>requires to be addressed.</a:t>
            </a:r>
          </a:p>
        </p:txBody>
      </p:sp>
      <p:sp>
        <p:nvSpPr>
          <p:cNvPr id="4" name="Slide Number Placeholder 3"/>
          <p:cNvSpPr>
            <a:spLocks noGrp="1"/>
          </p:cNvSpPr>
          <p:nvPr>
            <p:ph type="sldNum" sz="quarter" idx="10"/>
          </p:nvPr>
        </p:nvSpPr>
        <p:spPr/>
        <p:txBody>
          <a:bodyPr/>
          <a:lstStyle/>
          <a:p>
            <a:fld id="{4171F80A-DC8C-4C3B-B22F-397172A11BD4}" type="slidenum">
              <a:rPr lang="en-GB" smtClean="0"/>
              <a:t>2</a:t>
            </a:fld>
            <a:endParaRPr lang="en-GB"/>
          </a:p>
        </p:txBody>
      </p:sp>
    </p:spTree>
    <p:extLst>
      <p:ext uri="{BB962C8B-B14F-4D97-AF65-F5344CB8AC3E}">
        <p14:creationId xmlns:p14="http://schemas.microsoft.com/office/powerpoint/2010/main" val="40307633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dirty="0"/>
              <a:t>Solar energy is green energy</a:t>
            </a:r>
            <a:r>
              <a:rPr lang="en-GB" b="0" baseline="0" dirty="0"/>
              <a:t> which </a:t>
            </a:r>
            <a:r>
              <a:rPr lang="en-GB" b="0" dirty="0"/>
              <a:t>comes from natural energy resources such as sunlight, wind and geothermal heat which are renewable, meaning they're naturally replenished. A Solar panel is a panel that is designed to receive and absorb the Ultraviolet rays from the sun (the source of energy) and convert it to or generate electricity and heat. It comprises of photovoltaic cells or modules as they directly converts sunlight into electricity..</a:t>
            </a:r>
          </a:p>
          <a:p>
            <a:r>
              <a:rPr lang="en-GB" b="0" dirty="0"/>
              <a:t>Provision of well affordable panels would solve the above problem to all domestic and commercial user by offering an alternative energy source that is cheap, available and one that reduces their carbon footprint greatly and thereby opening up a Business opportunity.</a:t>
            </a:r>
          </a:p>
          <a:p>
            <a:endParaRPr lang="en-GB" dirty="0"/>
          </a:p>
        </p:txBody>
      </p:sp>
      <p:sp>
        <p:nvSpPr>
          <p:cNvPr id="4" name="Slide Number Placeholder 3"/>
          <p:cNvSpPr>
            <a:spLocks noGrp="1"/>
          </p:cNvSpPr>
          <p:nvPr>
            <p:ph type="sldNum" sz="quarter" idx="10"/>
          </p:nvPr>
        </p:nvSpPr>
        <p:spPr/>
        <p:txBody>
          <a:bodyPr/>
          <a:lstStyle/>
          <a:p>
            <a:fld id="{4171F80A-DC8C-4C3B-B22F-397172A11BD4}" type="slidenum">
              <a:rPr lang="en-GB" smtClean="0"/>
              <a:t>3</a:t>
            </a:fld>
            <a:endParaRPr lang="en-GB"/>
          </a:p>
        </p:txBody>
      </p:sp>
    </p:spTree>
    <p:extLst>
      <p:ext uri="{BB962C8B-B14F-4D97-AF65-F5344CB8AC3E}">
        <p14:creationId xmlns:p14="http://schemas.microsoft.com/office/powerpoint/2010/main" val="33551932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a:t>
            </a:r>
            <a:r>
              <a:rPr lang="en-GB" baseline="0" dirty="0"/>
              <a:t> do this thus p</a:t>
            </a:r>
            <a:r>
              <a:rPr lang="en-GB" dirty="0"/>
              <a:t>roviding affordable solar panels to customers seeking alternative energy. We plan to achieve this by acquiring mass solar panels at cheap prices and selling through distribution to all areas mass solar panels. </a:t>
            </a:r>
            <a:r>
              <a:rPr lang="en-GB" baseline="0" dirty="0"/>
              <a:t> </a:t>
            </a:r>
            <a:r>
              <a:rPr lang="en-GB" dirty="0"/>
              <a:t>Acquiring products with new solar panel technologies such as by layering cells</a:t>
            </a:r>
            <a:r>
              <a:rPr lang="en-GB" baseline="0" dirty="0"/>
              <a:t> a</a:t>
            </a:r>
            <a:r>
              <a:rPr lang="en-GB" dirty="0"/>
              <a:t>nd using a unique combination of elements together with thinned cells would provide unique market products which has an edge  over the market as it’s also cheap since material used such as perovskites are quite inexpensive, are</a:t>
            </a:r>
            <a:r>
              <a:rPr lang="en-GB" baseline="0" dirty="0"/>
              <a:t> </a:t>
            </a:r>
            <a:r>
              <a:rPr lang="en-GB" dirty="0"/>
              <a:t>easily made..</a:t>
            </a:r>
          </a:p>
          <a:p>
            <a:r>
              <a:rPr lang="en-GB" dirty="0"/>
              <a:t>With the solar power market growing around 30% per year, efficiency, cost and longevity are major considerations for which new technologies will become mainstream.</a:t>
            </a:r>
          </a:p>
          <a:p>
            <a:endParaRPr lang="en-GB" dirty="0"/>
          </a:p>
        </p:txBody>
      </p:sp>
      <p:sp>
        <p:nvSpPr>
          <p:cNvPr id="4" name="Slide Number Placeholder 3"/>
          <p:cNvSpPr>
            <a:spLocks noGrp="1"/>
          </p:cNvSpPr>
          <p:nvPr>
            <p:ph type="sldNum" sz="quarter" idx="10"/>
          </p:nvPr>
        </p:nvSpPr>
        <p:spPr/>
        <p:txBody>
          <a:bodyPr/>
          <a:lstStyle/>
          <a:p>
            <a:fld id="{4171F80A-DC8C-4C3B-B22F-397172A11BD4}" type="slidenum">
              <a:rPr lang="en-GB" smtClean="0"/>
              <a:t>4</a:t>
            </a:fld>
            <a:endParaRPr lang="en-GB"/>
          </a:p>
        </p:txBody>
      </p:sp>
    </p:spTree>
    <p:extLst>
      <p:ext uri="{BB962C8B-B14F-4D97-AF65-F5344CB8AC3E}">
        <p14:creationId xmlns:p14="http://schemas.microsoft.com/office/powerpoint/2010/main" val="4549731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addition to the solar panels, we would provide users with batteries. Domestic and commercial entities powered by solar that would want to go completely off the grid or significantly reduce their dependence on conventional energy sources, a battery is required. High power capacity batteries work in addition to a set of solar panels to store the excess energy that’s produced. Connecting their solar panels to a battery would major benefits in the event of a power outage. The stored electricity will keep their operations ongoing without any hiccups.</a:t>
            </a:r>
          </a:p>
          <a:p>
            <a:endParaRPr lang="en-GB" dirty="0"/>
          </a:p>
        </p:txBody>
      </p:sp>
      <p:sp>
        <p:nvSpPr>
          <p:cNvPr id="4" name="Slide Number Placeholder 3"/>
          <p:cNvSpPr>
            <a:spLocks noGrp="1"/>
          </p:cNvSpPr>
          <p:nvPr>
            <p:ph type="sldNum" sz="quarter" idx="10"/>
          </p:nvPr>
        </p:nvSpPr>
        <p:spPr/>
        <p:txBody>
          <a:bodyPr/>
          <a:lstStyle/>
          <a:p>
            <a:fld id="{4171F80A-DC8C-4C3B-B22F-397172A11BD4}" type="slidenum">
              <a:rPr lang="en-GB" smtClean="0"/>
              <a:t>5</a:t>
            </a:fld>
            <a:endParaRPr lang="en-GB"/>
          </a:p>
        </p:txBody>
      </p:sp>
    </p:spTree>
    <p:extLst>
      <p:ext uri="{BB962C8B-B14F-4D97-AF65-F5344CB8AC3E}">
        <p14:creationId xmlns:p14="http://schemas.microsoft.com/office/powerpoint/2010/main" val="42502502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Domestic users are all basic home/residential customers who would require installation of solar panels on their residential houses rooftops for domestic uses such as lighting cooking and others</a:t>
            </a:r>
            <a:r>
              <a:rPr lang="en-GB" baseline="0" dirty="0"/>
              <a:t>. </a:t>
            </a:r>
            <a:r>
              <a:rPr lang="en-GB" dirty="0"/>
              <a:t>Commercial users are basically business and companies that would require installation of solar panels in their business for their operations</a:t>
            </a:r>
          </a:p>
          <a:p>
            <a:r>
              <a:rPr lang="en-GB" dirty="0"/>
              <a:t>An example is a user wishing to supplement their electric grid connection with solar energy in lieu of conventional fuel powered generators, leading to zero carbon emission and reduced costs of running in case of power failure</a:t>
            </a:r>
          </a:p>
          <a:p>
            <a:endParaRPr lang="en-GB" dirty="0"/>
          </a:p>
        </p:txBody>
      </p:sp>
      <p:sp>
        <p:nvSpPr>
          <p:cNvPr id="4" name="Slide Number Placeholder 3"/>
          <p:cNvSpPr>
            <a:spLocks noGrp="1"/>
          </p:cNvSpPr>
          <p:nvPr>
            <p:ph type="sldNum" sz="quarter" idx="10"/>
          </p:nvPr>
        </p:nvSpPr>
        <p:spPr/>
        <p:txBody>
          <a:bodyPr/>
          <a:lstStyle/>
          <a:p>
            <a:fld id="{4171F80A-DC8C-4C3B-B22F-397172A11BD4}" type="slidenum">
              <a:rPr lang="en-GB" smtClean="0"/>
              <a:t>6</a:t>
            </a:fld>
            <a:endParaRPr lang="en-GB"/>
          </a:p>
        </p:txBody>
      </p:sp>
    </p:spTree>
    <p:extLst>
      <p:ext uri="{BB962C8B-B14F-4D97-AF65-F5344CB8AC3E}">
        <p14:creationId xmlns:p14="http://schemas.microsoft.com/office/powerpoint/2010/main" val="6212186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Considering the fact that the uptake our products solar panels and batteries is both domestic and commercial as the needs dictate and as the problem statement illustrates, then, it clearly shows how the target is vast and how it’s “hungry” for a great solution as this. </a:t>
            </a:r>
            <a:r>
              <a:rPr lang="en-GB" baseline="0" dirty="0"/>
              <a:t> </a:t>
            </a:r>
            <a:r>
              <a:rPr lang="en-GB" dirty="0"/>
              <a:t>Capitalizing on this and offering these products at affordable prices as the market dynamic dictates would proof profitable in the short and mostly long run thus a considerable investment would yield great returns. Exploitation of the market needs appropriately would see this business prosper as it reaps big profits from the sale of the proposed products.</a:t>
            </a:r>
          </a:p>
          <a:p>
            <a:r>
              <a:rPr lang="en-GB" dirty="0"/>
              <a:t>This business is projected to gradually grow largely also due to the fact that global Solar Panel market, which is the domain our business falls in, is expected to witness positive growth within the near future on account of increasing government incentives for the adoption of renewable energy alternatives for power generation.</a:t>
            </a:r>
          </a:p>
          <a:p>
            <a:endParaRPr lang="en-GB" dirty="0"/>
          </a:p>
          <a:p>
            <a:endParaRPr lang="en-GB" dirty="0"/>
          </a:p>
        </p:txBody>
      </p:sp>
      <p:sp>
        <p:nvSpPr>
          <p:cNvPr id="4" name="Slide Number Placeholder 3"/>
          <p:cNvSpPr>
            <a:spLocks noGrp="1"/>
          </p:cNvSpPr>
          <p:nvPr>
            <p:ph type="sldNum" sz="quarter" idx="10"/>
          </p:nvPr>
        </p:nvSpPr>
        <p:spPr/>
        <p:txBody>
          <a:bodyPr/>
          <a:lstStyle/>
          <a:p>
            <a:fld id="{4171F80A-DC8C-4C3B-B22F-397172A11BD4}" type="slidenum">
              <a:rPr lang="en-GB" smtClean="0"/>
              <a:t>7</a:t>
            </a:fld>
            <a:endParaRPr lang="en-GB"/>
          </a:p>
        </p:txBody>
      </p:sp>
    </p:spTree>
    <p:extLst>
      <p:ext uri="{BB962C8B-B14F-4D97-AF65-F5344CB8AC3E}">
        <p14:creationId xmlns:p14="http://schemas.microsoft.com/office/powerpoint/2010/main" val="27186458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22E878F-8E18-486C-AFC8-799677FFD472}" type="datetimeFigureOut">
              <a:rPr lang="en-GB" smtClean="0"/>
              <a:t>15/11/2020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0C69F302-1B65-4862-A1FD-688A0CB1F38D}" type="slidenum">
              <a:rPr lang="en-GB" smtClean="0"/>
              <a:t>‹#›</a:t>
            </a:fld>
            <a:endParaRPr lang="en-GB" dirty="0"/>
          </a:p>
        </p:txBody>
      </p:sp>
    </p:spTree>
    <p:extLst>
      <p:ext uri="{BB962C8B-B14F-4D97-AF65-F5344CB8AC3E}">
        <p14:creationId xmlns:p14="http://schemas.microsoft.com/office/powerpoint/2010/main" val="11827006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2E878F-8E18-486C-AFC8-799677FFD472}" type="datetimeFigureOut">
              <a:rPr lang="en-GB" smtClean="0"/>
              <a:t>15/11/2020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C69F302-1B65-4862-A1FD-688A0CB1F38D}" type="slidenum">
              <a:rPr lang="en-GB" smtClean="0"/>
              <a:t>‹#›</a:t>
            </a:fld>
            <a:endParaRPr lang="en-GB" dirty="0"/>
          </a:p>
        </p:txBody>
      </p:sp>
    </p:spTree>
    <p:extLst>
      <p:ext uri="{BB962C8B-B14F-4D97-AF65-F5344CB8AC3E}">
        <p14:creationId xmlns:p14="http://schemas.microsoft.com/office/powerpoint/2010/main" val="14186568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22E878F-8E18-486C-AFC8-799677FFD472}" type="datetimeFigureOut">
              <a:rPr lang="en-GB" smtClean="0"/>
              <a:t>15/11/2020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C69F302-1B65-4862-A1FD-688A0CB1F38D}" type="slidenum">
              <a:rPr lang="en-GB" smtClean="0"/>
              <a:t>‹#›</a:t>
            </a:fld>
            <a:endParaRPr lang="en-GB" dirty="0"/>
          </a:p>
        </p:txBody>
      </p:sp>
    </p:spTree>
    <p:extLst>
      <p:ext uri="{BB962C8B-B14F-4D97-AF65-F5344CB8AC3E}">
        <p14:creationId xmlns:p14="http://schemas.microsoft.com/office/powerpoint/2010/main" val="1684830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22E878F-8E18-486C-AFC8-799677FFD472}" type="datetimeFigureOut">
              <a:rPr lang="en-GB" smtClean="0"/>
              <a:t>15/11/2020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0C69F302-1B65-4862-A1FD-688A0CB1F38D}" type="slidenum">
              <a:rPr lang="en-GB" smtClean="0"/>
              <a:t>‹#›</a:t>
            </a:fld>
            <a:endParaRPr lang="en-GB" dirty="0"/>
          </a:p>
        </p:txBody>
      </p:sp>
    </p:spTree>
    <p:extLst>
      <p:ext uri="{BB962C8B-B14F-4D97-AF65-F5344CB8AC3E}">
        <p14:creationId xmlns:p14="http://schemas.microsoft.com/office/powerpoint/2010/main" val="31230676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22E878F-8E18-486C-AFC8-799677FFD472}" type="datetimeFigureOut">
              <a:rPr lang="en-GB" smtClean="0"/>
              <a:t>15/11/2020</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0C69F302-1B65-4862-A1FD-688A0CB1F38D}" type="slidenum">
              <a:rPr lang="en-GB" smtClean="0"/>
              <a:t>‹#›</a:t>
            </a:fld>
            <a:endParaRPr lang="en-GB" dirty="0"/>
          </a:p>
        </p:txBody>
      </p:sp>
    </p:spTree>
    <p:extLst>
      <p:ext uri="{BB962C8B-B14F-4D97-AF65-F5344CB8AC3E}">
        <p14:creationId xmlns:p14="http://schemas.microsoft.com/office/powerpoint/2010/main" val="30811557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22E878F-8E18-486C-AFC8-799677FFD472}" type="datetimeFigureOut">
              <a:rPr lang="en-GB" smtClean="0"/>
              <a:t>15/11/2020</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0C69F302-1B65-4862-A1FD-688A0CB1F38D}" type="slidenum">
              <a:rPr lang="en-GB" smtClean="0"/>
              <a:t>‹#›</a:t>
            </a:fld>
            <a:endParaRPr lang="en-GB" dirty="0"/>
          </a:p>
        </p:txBody>
      </p:sp>
    </p:spTree>
    <p:extLst>
      <p:ext uri="{BB962C8B-B14F-4D97-AF65-F5344CB8AC3E}">
        <p14:creationId xmlns:p14="http://schemas.microsoft.com/office/powerpoint/2010/main" val="40327942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2E878F-8E18-486C-AFC8-799677FFD472}" type="datetimeFigureOut">
              <a:rPr lang="en-GB" smtClean="0"/>
              <a:t>15/11/2020</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0C69F302-1B65-4862-A1FD-688A0CB1F38D}" type="slidenum">
              <a:rPr lang="en-GB" smtClean="0"/>
              <a:t>‹#›</a:t>
            </a:fld>
            <a:endParaRPr lang="en-GB" dirty="0"/>
          </a:p>
        </p:txBody>
      </p:sp>
    </p:spTree>
    <p:extLst>
      <p:ext uri="{BB962C8B-B14F-4D97-AF65-F5344CB8AC3E}">
        <p14:creationId xmlns:p14="http://schemas.microsoft.com/office/powerpoint/2010/main" val="42856728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22E878F-8E18-486C-AFC8-799677FFD472}" type="datetimeFigureOut">
              <a:rPr lang="en-GB" smtClean="0"/>
              <a:t>15/11/2020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0C69F302-1B65-4862-A1FD-688A0CB1F38D}" type="slidenum">
              <a:rPr lang="en-GB" smtClean="0"/>
              <a:t>‹#›</a:t>
            </a:fld>
            <a:endParaRPr lang="en-GB" dirty="0"/>
          </a:p>
        </p:txBody>
      </p:sp>
    </p:spTree>
    <p:extLst>
      <p:ext uri="{BB962C8B-B14F-4D97-AF65-F5344CB8AC3E}">
        <p14:creationId xmlns:p14="http://schemas.microsoft.com/office/powerpoint/2010/main" val="36045844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22E878F-8E18-486C-AFC8-799677FFD472}" type="datetimeFigureOut">
              <a:rPr lang="en-GB" smtClean="0"/>
              <a:t>15/11/2020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C69F302-1B65-4862-A1FD-688A0CB1F38D}" type="slidenum">
              <a:rPr lang="en-GB" smtClean="0"/>
              <a:t>‹#›</a:t>
            </a:fld>
            <a:endParaRPr lang="en-GB" dirty="0"/>
          </a:p>
        </p:txBody>
      </p:sp>
    </p:spTree>
    <p:extLst>
      <p:ext uri="{BB962C8B-B14F-4D97-AF65-F5344CB8AC3E}">
        <p14:creationId xmlns:p14="http://schemas.microsoft.com/office/powerpoint/2010/main" val="10408116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22E878F-8E18-486C-AFC8-799677FFD472}" type="datetimeFigureOut">
              <a:rPr lang="en-GB" smtClean="0"/>
              <a:t>15/11/2020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C69F302-1B65-4862-A1FD-688A0CB1F38D}" type="slidenum">
              <a:rPr lang="en-GB" smtClean="0"/>
              <a:t>‹#›</a:t>
            </a:fld>
            <a:endParaRPr lang="en-GB" dirty="0"/>
          </a:p>
        </p:txBody>
      </p:sp>
    </p:spTree>
    <p:extLst>
      <p:ext uri="{BB962C8B-B14F-4D97-AF65-F5344CB8AC3E}">
        <p14:creationId xmlns:p14="http://schemas.microsoft.com/office/powerpoint/2010/main" val="37547424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22E878F-8E18-486C-AFC8-799677FFD472}" type="datetimeFigureOut">
              <a:rPr lang="en-GB" smtClean="0"/>
              <a:t>15/11/2020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C69F302-1B65-4862-A1FD-688A0CB1F38D}" type="slidenum">
              <a:rPr lang="en-GB" smtClean="0"/>
              <a:t>‹#›</a:t>
            </a:fld>
            <a:endParaRPr lang="en-GB"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5776244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122E878F-8E18-486C-AFC8-799677FFD472}" type="datetimeFigureOut">
              <a:rPr lang="en-GB" smtClean="0"/>
              <a:t>15/11/2020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C69F302-1B65-4862-A1FD-688A0CB1F38D}" type="slidenum">
              <a:rPr lang="en-GB" smtClean="0"/>
              <a:t>‹#›</a:t>
            </a:fld>
            <a:endParaRPr lang="en-GB" dirty="0"/>
          </a:p>
        </p:txBody>
      </p:sp>
    </p:spTree>
    <p:extLst>
      <p:ext uri="{BB962C8B-B14F-4D97-AF65-F5344CB8AC3E}">
        <p14:creationId xmlns:p14="http://schemas.microsoft.com/office/powerpoint/2010/main" val="37140520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122E878F-8E18-486C-AFC8-799677FFD472}" type="datetimeFigureOut">
              <a:rPr lang="en-GB" smtClean="0"/>
              <a:t>15/11/2020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C69F302-1B65-4862-A1FD-688A0CB1F38D}" type="slidenum">
              <a:rPr lang="en-GB" smtClean="0"/>
              <a:t>‹#›</a:t>
            </a:fld>
            <a:endParaRPr lang="en-GB"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174343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122E878F-8E18-486C-AFC8-799677FFD472}" type="datetimeFigureOut">
              <a:rPr lang="en-GB" smtClean="0"/>
              <a:t>15/11/2020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C69F302-1B65-4862-A1FD-688A0CB1F38D}" type="slidenum">
              <a:rPr lang="en-GB" smtClean="0"/>
              <a:t>‹#›</a:t>
            </a:fld>
            <a:endParaRPr lang="en-GB" dirty="0"/>
          </a:p>
        </p:txBody>
      </p:sp>
    </p:spTree>
    <p:extLst>
      <p:ext uri="{BB962C8B-B14F-4D97-AF65-F5344CB8AC3E}">
        <p14:creationId xmlns:p14="http://schemas.microsoft.com/office/powerpoint/2010/main" val="42156111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2E878F-8E18-486C-AFC8-799677FFD472}" type="datetimeFigureOut">
              <a:rPr lang="en-GB" smtClean="0"/>
              <a:t>15/11/2020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C69F302-1B65-4862-A1FD-688A0CB1F38D}" type="slidenum">
              <a:rPr lang="en-GB" smtClean="0"/>
              <a:t>‹#›</a:t>
            </a:fld>
            <a:endParaRPr lang="en-GB" dirty="0"/>
          </a:p>
        </p:txBody>
      </p:sp>
    </p:spTree>
    <p:extLst>
      <p:ext uri="{BB962C8B-B14F-4D97-AF65-F5344CB8AC3E}">
        <p14:creationId xmlns:p14="http://schemas.microsoft.com/office/powerpoint/2010/main" val="12758111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2E878F-8E18-486C-AFC8-799677FFD472}" type="datetimeFigureOut">
              <a:rPr lang="en-GB" smtClean="0"/>
              <a:t>15/11/2020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C69F302-1B65-4862-A1FD-688A0CB1F38D}" type="slidenum">
              <a:rPr lang="en-GB" smtClean="0"/>
              <a:t>‹#›</a:t>
            </a:fld>
            <a:endParaRPr lang="en-GB" dirty="0"/>
          </a:p>
        </p:txBody>
      </p:sp>
    </p:spTree>
    <p:extLst>
      <p:ext uri="{BB962C8B-B14F-4D97-AF65-F5344CB8AC3E}">
        <p14:creationId xmlns:p14="http://schemas.microsoft.com/office/powerpoint/2010/main" val="410712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122E878F-8E18-486C-AFC8-799677FFD472}" type="datetimeFigureOut">
              <a:rPr lang="en-GB" smtClean="0"/>
              <a:t>15/11/2020</a:t>
            </a:fld>
            <a:endParaRPr lang="en-GB"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0C69F302-1B65-4862-A1FD-688A0CB1F38D}" type="slidenum">
              <a:rPr lang="en-GB" smtClean="0"/>
              <a:t>‹#›</a:t>
            </a:fld>
            <a:endParaRPr lang="en-GB" dirty="0"/>
          </a:p>
        </p:txBody>
      </p:sp>
    </p:spTree>
    <p:extLst>
      <p:ext uri="{BB962C8B-B14F-4D97-AF65-F5344CB8AC3E}">
        <p14:creationId xmlns:p14="http://schemas.microsoft.com/office/powerpoint/2010/main" val="3272868487"/>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 id="2147483821" r:id="rId12"/>
    <p:sldLayoutId id="2147483822" r:id="rId13"/>
    <p:sldLayoutId id="2147483823" r:id="rId14"/>
    <p:sldLayoutId id="2147483824" r:id="rId15"/>
    <p:sldLayoutId id="2147483825"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www.sciencedaily.com/releases/2020/03/200306183155.ht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dirty="0"/>
              <a:t>Making Solar Energy Affordable by Provision of Affordable Solar Panels</a:t>
            </a:r>
          </a:p>
        </p:txBody>
      </p:sp>
      <p:sp>
        <p:nvSpPr>
          <p:cNvPr id="3" name="Subtitle 2"/>
          <p:cNvSpPr>
            <a:spLocks noGrp="1"/>
          </p:cNvSpPr>
          <p:nvPr>
            <p:ph type="subTitle" idx="1"/>
          </p:nvPr>
        </p:nvSpPr>
        <p:spPr/>
        <p:txBody>
          <a:bodyPr/>
          <a:lstStyle/>
          <a:p>
            <a:r>
              <a:rPr lang="en-GB" dirty="0"/>
              <a:t>Company Name: SolAfford LLC</a:t>
            </a:r>
          </a:p>
          <a:p>
            <a:r>
              <a:rPr lang="en-GB" dirty="0"/>
              <a:t>Product: Solar Panels And Batteries.</a:t>
            </a:r>
          </a:p>
        </p:txBody>
      </p:sp>
    </p:spTree>
    <p:extLst>
      <p:ext uri="{BB962C8B-B14F-4D97-AF65-F5344CB8AC3E}">
        <p14:creationId xmlns:p14="http://schemas.microsoft.com/office/powerpoint/2010/main" val="30989425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3956" y="379411"/>
            <a:ext cx="8911687" cy="1280890"/>
          </a:xfrm>
        </p:spPr>
        <p:txBody>
          <a:bodyPr/>
          <a:lstStyle/>
          <a:p>
            <a:r>
              <a:rPr lang="en-GB" b="1" dirty="0"/>
              <a:t>Introduction &amp; Problem Statement</a:t>
            </a:r>
          </a:p>
        </p:txBody>
      </p:sp>
      <p:sp>
        <p:nvSpPr>
          <p:cNvPr id="3" name="Content Placeholder 2"/>
          <p:cNvSpPr>
            <a:spLocks noGrp="1"/>
          </p:cNvSpPr>
          <p:nvPr>
            <p:ph idx="1"/>
          </p:nvPr>
        </p:nvSpPr>
        <p:spPr>
          <a:xfrm>
            <a:off x="762000" y="1542289"/>
            <a:ext cx="10515600" cy="4407750"/>
          </a:xfrm>
        </p:spPr>
        <p:txBody>
          <a:bodyPr>
            <a:normAutofit/>
          </a:bodyPr>
          <a:lstStyle/>
          <a:p>
            <a:r>
              <a:rPr lang="en-GB" dirty="0"/>
              <a:t>The Grand Challenge and problem alignment</a:t>
            </a:r>
          </a:p>
          <a:p>
            <a:r>
              <a:rPr lang="en-GB" dirty="0"/>
              <a:t>The solar energy access problem</a:t>
            </a:r>
          </a:p>
          <a:p>
            <a:r>
              <a:rPr lang="en-GB" dirty="0"/>
              <a:t>Solar energy is neither accessible nor affordable </a:t>
            </a:r>
          </a:p>
          <a:p>
            <a:r>
              <a:rPr lang="en-GB" dirty="0"/>
              <a:t>Making solar energy affordable by provision of affordable solar panels is an issue. </a:t>
            </a:r>
          </a:p>
        </p:txBody>
      </p:sp>
    </p:spTree>
    <p:extLst>
      <p:ext uri="{BB962C8B-B14F-4D97-AF65-F5344CB8AC3E}">
        <p14:creationId xmlns:p14="http://schemas.microsoft.com/office/powerpoint/2010/main" val="1838017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1295" y="788233"/>
            <a:ext cx="8911687" cy="1280890"/>
          </a:xfrm>
        </p:spPr>
        <p:txBody>
          <a:bodyPr/>
          <a:lstStyle/>
          <a:p>
            <a:r>
              <a:rPr lang="en-GB" b="1" dirty="0"/>
              <a:t>Solution to the problem</a:t>
            </a:r>
          </a:p>
        </p:txBody>
      </p:sp>
      <p:sp>
        <p:nvSpPr>
          <p:cNvPr id="3" name="Content Placeholder 2"/>
          <p:cNvSpPr>
            <a:spLocks noGrp="1"/>
          </p:cNvSpPr>
          <p:nvPr>
            <p:ph idx="1"/>
          </p:nvPr>
        </p:nvSpPr>
        <p:spPr>
          <a:xfrm>
            <a:off x="1252781" y="2069123"/>
            <a:ext cx="8915400" cy="3777622"/>
          </a:xfrm>
        </p:spPr>
        <p:txBody>
          <a:bodyPr>
            <a:normAutofit/>
          </a:bodyPr>
          <a:lstStyle/>
          <a:p>
            <a:r>
              <a:rPr lang="en-GB" dirty="0"/>
              <a:t>Solar energy definition</a:t>
            </a:r>
          </a:p>
          <a:p>
            <a:r>
              <a:rPr lang="en-GB" dirty="0"/>
              <a:t>The solution product: A </a:t>
            </a:r>
            <a:r>
              <a:rPr lang="en-GB" b="1" dirty="0"/>
              <a:t>Solar panel; it’d definition</a:t>
            </a:r>
            <a:endParaRPr lang="en-GB" dirty="0"/>
          </a:p>
          <a:p>
            <a:r>
              <a:rPr lang="en-GB" dirty="0"/>
              <a:t>How the solution solves the problem</a:t>
            </a:r>
          </a:p>
        </p:txBody>
      </p:sp>
    </p:spTree>
    <p:extLst>
      <p:ext uri="{BB962C8B-B14F-4D97-AF65-F5344CB8AC3E}">
        <p14:creationId xmlns:p14="http://schemas.microsoft.com/office/powerpoint/2010/main" val="2682835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455277"/>
            <a:ext cx="10515600" cy="678064"/>
          </a:xfrm>
        </p:spPr>
        <p:txBody>
          <a:bodyPr>
            <a:normAutofit/>
          </a:bodyPr>
          <a:lstStyle/>
          <a:p>
            <a:r>
              <a:rPr lang="en-GB" b="1" dirty="0"/>
              <a:t>How to Achieve </a:t>
            </a:r>
            <a:r>
              <a:rPr lang="en-GB" sz="3100" b="1" i="1" dirty="0"/>
              <a:t>Solution </a:t>
            </a:r>
            <a:r>
              <a:rPr lang="en-GB" sz="3100" i="1" dirty="0"/>
              <a:t>Ctd.</a:t>
            </a:r>
          </a:p>
        </p:txBody>
      </p:sp>
      <p:sp>
        <p:nvSpPr>
          <p:cNvPr id="3" name="Content Placeholder 2"/>
          <p:cNvSpPr>
            <a:spLocks noGrp="1"/>
          </p:cNvSpPr>
          <p:nvPr>
            <p:ph idx="1"/>
          </p:nvPr>
        </p:nvSpPr>
        <p:spPr>
          <a:xfrm>
            <a:off x="1397758" y="1133341"/>
            <a:ext cx="10515600" cy="5512158"/>
          </a:xfrm>
        </p:spPr>
        <p:txBody>
          <a:bodyPr>
            <a:normAutofit/>
          </a:bodyPr>
          <a:lstStyle/>
          <a:p>
            <a:r>
              <a:rPr lang="en-GB" dirty="0"/>
              <a:t>We seek to tap into the market that the solution we are offering creates. </a:t>
            </a:r>
          </a:p>
          <a:p>
            <a:r>
              <a:rPr lang="en-GB" dirty="0"/>
              <a:t>Acquiring better products that are cheap to make. </a:t>
            </a:r>
          </a:p>
          <a:p>
            <a:r>
              <a:rPr lang="en-GB" dirty="0"/>
              <a:t>Growth projection</a:t>
            </a:r>
          </a:p>
          <a:p>
            <a:pPr marL="0" indent="0">
              <a:buNone/>
            </a:pPr>
            <a:endParaRPr lang="en-GB" sz="2000" baseline="30000" dirty="0"/>
          </a:p>
          <a:p>
            <a:pPr marL="0" indent="0">
              <a:buNone/>
            </a:pPr>
            <a:endParaRPr lang="en-GB" sz="2000" baseline="30000" dirty="0"/>
          </a:p>
          <a:p>
            <a:pPr marL="0" indent="0">
              <a:buNone/>
            </a:pPr>
            <a:endParaRPr lang="en-GB" sz="2000" baseline="30000" dirty="0"/>
          </a:p>
          <a:p>
            <a:pPr marL="0" indent="0">
              <a:buNone/>
            </a:pPr>
            <a:endParaRPr lang="en-GB" dirty="0"/>
          </a:p>
          <a:p>
            <a:endParaRPr lang="en-GB" dirty="0"/>
          </a:p>
        </p:txBody>
      </p:sp>
    </p:spTree>
    <p:extLst>
      <p:ext uri="{BB962C8B-B14F-4D97-AF65-F5344CB8AC3E}">
        <p14:creationId xmlns:p14="http://schemas.microsoft.com/office/powerpoint/2010/main" val="2619904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72310" y="553772"/>
            <a:ext cx="8911687" cy="1280890"/>
          </a:xfrm>
        </p:spPr>
        <p:txBody>
          <a:bodyPr/>
          <a:lstStyle/>
          <a:p>
            <a:r>
              <a:rPr lang="en-GB" b="1" i="1" dirty="0"/>
              <a:t>Solution</a:t>
            </a:r>
            <a:r>
              <a:rPr lang="en-GB" i="1" dirty="0"/>
              <a:t> Ctd</a:t>
            </a:r>
          </a:p>
        </p:txBody>
      </p:sp>
      <p:sp>
        <p:nvSpPr>
          <p:cNvPr id="3" name="Content Placeholder 2"/>
          <p:cNvSpPr>
            <a:spLocks noGrp="1"/>
          </p:cNvSpPr>
          <p:nvPr>
            <p:ph idx="1"/>
          </p:nvPr>
        </p:nvSpPr>
        <p:spPr>
          <a:xfrm>
            <a:off x="971427" y="1834661"/>
            <a:ext cx="8915400" cy="4378569"/>
          </a:xfrm>
        </p:spPr>
        <p:txBody>
          <a:bodyPr/>
          <a:lstStyle/>
          <a:p>
            <a:r>
              <a:rPr lang="en-GB" dirty="0"/>
              <a:t>In addition to the solar panels, we would provide users with batteries. </a:t>
            </a:r>
          </a:p>
          <a:p>
            <a:r>
              <a:rPr lang="en-GB" dirty="0"/>
              <a:t>High power capacity batteries work in addition to a set of solar panels</a:t>
            </a:r>
          </a:p>
        </p:txBody>
      </p:sp>
    </p:spTree>
    <p:extLst>
      <p:ext uri="{BB962C8B-B14F-4D97-AF65-F5344CB8AC3E}">
        <p14:creationId xmlns:p14="http://schemas.microsoft.com/office/powerpoint/2010/main" val="329014287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81543" y="582546"/>
            <a:ext cx="8911687" cy="1280890"/>
          </a:xfrm>
        </p:spPr>
        <p:txBody>
          <a:bodyPr/>
          <a:lstStyle/>
          <a:p>
            <a:r>
              <a:rPr lang="en-GB" b="1" dirty="0"/>
              <a:t>Target Market</a:t>
            </a:r>
          </a:p>
        </p:txBody>
      </p:sp>
      <p:sp>
        <p:nvSpPr>
          <p:cNvPr id="3" name="Content Placeholder 2"/>
          <p:cNvSpPr>
            <a:spLocks noGrp="1"/>
          </p:cNvSpPr>
          <p:nvPr>
            <p:ph idx="1"/>
          </p:nvPr>
        </p:nvSpPr>
        <p:spPr>
          <a:xfrm>
            <a:off x="1453139" y="1496291"/>
            <a:ext cx="8915400" cy="3777622"/>
          </a:xfrm>
        </p:spPr>
        <p:txBody>
          <a:bodyPr>
            <a:normAutofit/>
          </a:bodyPr>
          <a:lstStyle/>
          <a:p>
            <a:r>
              <a:rPr lang="en-GB" dirty="0"/>
              <a:t>The target market of this product is encapsulated in two domains:</a:t>
            </a:r>
          </a:p>
          <a:p>
            <a:pPr marL="514350" indent="-514350">
              <a:buFont typeface="+mj-lt"/>
              <a:buAutoNum type="arabicPeriod"/>
            </a:pPr>
            <a:r>
              <a:rPr lang="en-GB" dirty="0"/>
              <a:t>Domestic Uses</a:t>
            </a:r>
          </a:p>
          <a:p>
            <a:pPr marL="514350" indent="-514350">
              <a:buFont typeface="+mj-lt"/>
              <a:buAutoNum type="arabicPeriod"/>
            </a:pPr>
            <a:r>
              <a:rPr lang="en-GB" dirty="0"/>
              <a:t>Commercial uses.</a:t>
            </a:r>
          </a:p>
        </p:txBody>
      </p:sp>
    </p:spTree>
    <p:extLst>
      <p:ext uri="{BB962C8B-B14F-4D97-AF65-F5344CB8AC3E}">
        <p14:creationId xmlns:p14="http://schemas.microsoft.com/office/powerpoint/2010/main" val="2419298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0156" y="544734"/>
            <a:ext cx="8911687" cy="1280890"/>
          </a:xfrm>
        </p:spPr>
        <p:txBody>
          <a:bodyPr/>
          <a:lstStyle/>
          <a:p>
            <a:r>
              <a:rPr lang="en-GB" b="1" dirty="0"/>
              <a:t>Growth, Profitability/Success Projection</a:t>
            </a:r>
          </a:p>
        </p:txBody>
      </p:sp>
      <p:sp>
        <p:nvSpPr>
          <p:cNvPr id="3" name="Content Placeholder 2"/>
          <p:cNvSpPr>
            <a:spLocks noGrp="1"/>
          </p:cNvSpPr>
          <p:nvPr>
            <p:ph idx="1"/>
          </p:nvPr>
        </p:nvSpPr>
        <p:spPr>
          <a:xfrm>
            <a:off x="838200" y="1825624"/>
            <a:ext cx="10515600" cy="4781237"/>
          </a:xfrm>
        </p:spPr>
        <p:txBody>
          <a:bodyPr>
            <a:normAutofit/>
          </a:bodyPr>
          <a:lstStyle/>
          <a:p>
            <a:r>
              <a:rPr lang="en-GB" dirty="0"/>
              <a:t>Target market is huge and wide and has a need for a solution</a:t>
            </a:r>
          </a:p>
          <a:p>
            <a:r>
              <a:rPr lang="en-GB" dirty="0"/>
              <a:t>Capitalizing on and exploitation of the market needs would yield results</a:t>
            </a:r>
          </a:p>
          <a:p>
            <a:r>
              <a:rPr lang="en-GB" dirty="0"/>
              <a:t>The sales would be achieved by distribution through both retail and wholesale methods.</a:t>
            </a:r>
          </a:p>
          <a:p>
            <a:r>
              <a:rPr lang="en-GB" dirty="0"/>
              <a:t>Global solar market is projected to grow</a:t>
            </a:r>
          </a:p>
          <a:p>
            <a:endParaRPr lang="en-GB" dirty="0"/>
          </a:p>
        </p:txBody>
      </p:sp>
    </p:spTree>
    <p:extLst>
      <p:ext uri="{BB962C8B-B14F-4D97-AF65-F5344CB8AC3E}">
        <p14:creationId xmlns:p14="http://schemas.microsoft.com/office/powerpoint/2010/main" val="1567422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Reference</a:t>
            </a:r>
          </a:p>
        </p:txBody>
      </p:sp>
      <p:sp>
        <p:nvSpPr>
          <p:cNvPr id="3" name="Content Placeholder 2"/>
          <p:cNvSpPr>
            <a:spLocks noGrp="1"/>
          </p:cNvSpPr>
          <p:nvPr>
            <p:ph idx="1"/>
          </p:nvPr>
        </p:nvSpPr>
        <p:spPr>
          <a:xfrm>
            <a:off x="2398143" y="1410269"/>
            <a:ext cx="8915400" cy="3777622"/>
          </a:xfrm>
        </p:spPr>
        <p:txBody>
          <a:bodyPr/>
          <a:lstStyle/>
          <a:p>
            <a:endParaRPr lang="en-GB" sz="2000" baseline="30000" dirty="0"/>
          </a:p>
          <a:p>
            <a:r>
              <a:rPr lang="en-GB" sz="2000" dirty="0"/>
              <a:t>https://ww</a:t>
            </a:r>
            <a:r>
              <a:rPr lang="en-GB" sz="2000" dirty="0">
                <a:hlinkClick r:id="rId2"/>
              </a:rPr>
              <a:t>w.sciencedaily.com/releases/2020/03/200306183155.htm</a:t>
            </a:r>
            <a:endParaRPr lang="en-GB" sz="2000" dirty="0"/>
          </a:p>
          <a:p>
            <a:r>
              <a:rPr lang="en-GB" sz="2000" dirty="0"/>
              <a:t>https://www.bbc.com/news/business-51799503</a:t>
            </a:r>
          </a:p>
          <a:p>
            <a:r>
              <a:rPr lang="en-GB" sz="2000" dirty="0" err="1"/>
              <a:t>Maycock</a:t>
            </a:r>
            <a:r>
              <a:rPr lang="en-GB" sz="2000" dirty="0"/>
              <a:t>, P. D., &amp; Wakefield, G. F. (1975). Business analysis of solar photovoltaic energy conversion. </a:t>
            </a:r>
            <a:r>
              <a:rPr lang="en-GB" sz="2000" i="1" dirty="0" err="1"/>
              <a:t>pvs</a:t>
            </a:r>
            <a:r>
              <a:rPr lang="en-GB" sz="2000" dirty="0"/>
              <a:t>, 252-255.</a:t>
            </a:r>
          </a:p>
          <a:p>
            <a:endParaRPr lang="en-GB" sz="2000" baseline="30000" dirty="0"/>
          </a:p>
          <a:p>
            <a:endParaRPr lang="en-GB" dirty="0"/>
          </a:p>
        </p:txBody>
      </p:sp>
    </p:spTree>
    <p:extLst>
      <p:ext uri="{BB962C8B-B14F-4D97-AF65-F5344CB8AC3E}">
        <p14:creationId xmlns:p14="http://schemas.microsoft.com/office/powerpoint/2010/main" val="4066916236"/>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105</TotalTime>
  <Words>966</Words>
  <Application>Microsoft Office PowerPoint</Application>
  <PresentationFormat>Widescreen</PresentationFormat>
  <Paragraphs>52</Paragraphs>
  <Slides>8</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Century Gothic</vt:lpstr>
      <vt:lpstr>Wingdings 3</vt:lpstr>
      <vt:lpstr>Wisp</vt:lpstr>
      <vt:lpstr>Making Solar Energy Affordable by Provision of Affordable Solar Panels</vt:lpstr>
      <vt:lpstr>Introduction &amp; Problem Statement</vt:lpstr>
      <vt:lpstr>Solution to the problem</vt:lpstr>
      <vt:lpstr>How to Achieve Solution Ctd.</vt:lpstr>
      <vt:lpstr>Solution Ctd</vt:lpstr>
      <vt:lpstr>Target Market</vt:lpstr>
      <vt:lpstr>Growth, Profitability/Success Projection</vt:lpstr>
      <vt:lpstr>Reference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Making Solar Energy Affordable by Provision of Affordable Solar Panels</dc:title>
  <dc:creator>Teacher-5BB418</dc:creator>
  <cp:lastModifiedBy>user</cp:lastModifiedBy>
  <cp:revision>14</cp:revision>
  <dcterms:created xsi:type="dcterms:W3CDTF">2020-11-14T17:41:54Z</dcterms:created>
  <dcterms:modified xsi:type="dcterms:W3CDTF">2020-11-15T16:30:48Z</dcterms:modified>
</cp:coreProperties>
</file>